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sldIdLst>
    <p:sldId id="257" r:id="rId2"/>
    <p:sldId id="260" r:id="rId3"/>
    <p:sldId id="261" r:id="rId4"/>
    <p:sldId id="263" r:id="rId5"/>
    <p:sldId id="264" r:id="rId6"/>
    <p:sldId id="265" r:id="rId7"/>
    <p:sldId id="266" r:id="rId8"/>
    <p:sldId id="268" r:id="rId9"/>
    <p:sldId id="269" r:id="rId10"/>
    <p:sldId id="267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2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42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01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5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86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66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0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5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8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9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5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666ABF-0949-417B-A8B1-EA39CB1B290D}" type="datetimeFigureOut">
              <a:rPr lang="ko-KR" altLang="en-US" smtClean="0"/>
              <a:t>2018-09-21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0180980-5253-4CB9-B57F-44E5AFE69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8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2F9B-D6B8-4BE4-8F3F-D5219A90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473" y="2415645"/>
            <a:ext cx="3345111" cy="2026710"/>
          </a:xfrm>
        </p:spPr>
        <p:txBody>
          <a:bodyPr>
            <a:normAutofit fontScale="90000"/>
          </a:bodyPr>
          <a:lstStyle/>
          <a:p>
            <a:b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게임 발표</a:t>
            </a:r>
            <a:b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b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35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 </a:t>
            </a:r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이찬규</a:t>
            </a:r>
            <a:b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7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2B39CEF-C460-4253-94F0-EB1959448AC9}"/>
              </a:ext>
            </a:extLst>
          </p:cNvPr>
          <p:cNvSpPr txBox="1"/>
          <p:nvPr/>
        </p:nvSpPr>
        <p:spPr>
          <a:xfrm>
            <a:off x="5360564" y="2691859"/>
            <a:ext cx="58806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번 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FSM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과 달리 원거리 공격에 피해를 입을 시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구역을 나와서 플레이어를 공격하기 위해 </a:t>
            </a:r>
            <a:endParaRPr lang="en-US" altLang="ko-KR" sz="3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오는 걸 확인할 수 있습니다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3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2A204-E821-49A4-BFBD-047BBAD70C3E}"/>
              </a:ext>
            </a:extLst>
          </p:cNvPr>
          <p:cNvSpPr txBox="1"/>
          <p:nvPr/>
        </p:nvSpPr>
        <p:spPr>
          <a:xfrm>
            <a:off x="1158240" y="4974672"/>
            <a:ext cx="420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번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FSM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몬스터의 원거리 피격상태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FC86A25-2C96-47DE-B58D-B9579D095421}"/>
              </a:ext>
            </a:extLst>
          </p:cNvPr>
          <p:cNvSpPr txBox="1">
            <a:spLocks/>
          </p:cNvSpPr>
          <p:nvPr/>
        </p:nvSpPr>
        <p:spPr>
          <a:xfrm>
            <a:off x="1158240" y="727046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</a:rPr>
              <a:t>몬스터의 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번 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FSM</a:t>
            </a:r>
            <a:endParaRPr lang="ko-KR" altLang="en-US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E41B1-34D0-467E-8E51-234953659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67" y="2546982"/>
            <a:ext cx="3826603" cy="21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B1C4BC6-5F47-40D7-A5A0-E3B0137CA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2058239"/>
            <a:ext cx="4803220" cy="3754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B60BEF3-87EE-402C-85BB-7581908EE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41" y="2058239"/>
            <a:ext cx="4803220" cy="375470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1CA637FC-FBF3-4AEC-AA60-7CE0DA8856BE}"/>
              </a:ext>
            </a:extLst>
          </p:cNvPr>
          <p:cNvSpPr txBox="1">
            <a:spLocks/>
          </p:cNvSpPr>
          <p:nvPr/>
        </p:nvSpPr>
        <p:spPr>
          <a:xfrm>
            <a:off x="1158240" y="701879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</a:rPr>
              <a:t>게임 스크린샷 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-1</a:t>
            </a:r>
            <a:endParaRPr lang="ko-KR" altLang="en-US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151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3E6055-9F54-4EDE-ABCD-A5CD9F079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7" y="2061035"/>
            <a:ext cx="4803220" cy="3754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25AFB9-7F50-4194-8D53-61B902FA4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45" y="2061035"/>
            <a:ext cx="4803220" cy="37547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CD448309-3917-430A-A10B-B04E067B9D33}"/>
              </a:ext>
            </a:extLst>
          </p:cNvPr>
          <p:cNvSpPr txBox="1">
            <a:spLocks/>
          </p:cNvSpPr>
          <p:nvPr/>
        </p:nvSpPr>
        <p:spPr>
          <a:xfrm>
            <a:off x="1158240" y="704675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</a:rPr>
              <a:t>게임 스크린샷 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-2</a:t>
            </a:r>
            <a:endParaRPr lang="ko-KR" altLang="en-US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507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219014FD-698A-44AE-9918-691698BD37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467495"/>
              </p:ext>
            </p:extLst>
          </p:nvPr>
        </p:nvGraphicFramePr>
        <p:xfrm>
          <a:off x="3237763" y="4648040"/>
          <a:ext cx="5109390" cy="1886686"/>
        </p:xfrm>
        <a:graphic>
          <a:graphicData uri="http://schemas.openxmlformats.org/drawingml/2006/table">
            <a:tbl>
              <a:tblPr/>
              <a:tblGrid>
                <a:gridCol w="2412768">
                  <a:extLst>
                    <a:ext uri="{9D8B030D-6E8A-4147-A177-3AD203B41FA5}">
                      <a16:colId xmlns:a16="http://schemas.microsoft.com/office/drawing/2014/main" val="4072815159"/>
                    </a:ext>
                  </a:extLst>
                </a:gridCol>
                <a:gridCol w="2696622">
                  <a:extLst>
                    <a:ext uri="{9D8B030D-6E8A-4147-A177-3AD203B41FA5}">
                      <a16:colId xmlns:a16="http://schemas.microsoft.com/office/drawing/2014/main" val="1107120546"/>
                    </a:ext>
                  </a:extLst>
                </a:gridCol>
              </a:tblGrid>
              <a:tr h="4393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개발</a:t>
                      </a:r>
                      <a:endParaRPr lang="ko-KR" altLang="en-US" sz="1100" dirty="0">
                        <a:effectLst/>
                        <a:latin typeface="Open Sans"/>
                      </a:endParaRP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BombService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25197"/>
                  </a:ext>
                </a:extLst>
              </a:tr>
              <a:tr h="1969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플랫폼</a:t>
                      </a:r>
                      <a:endParaRPr lang="ko-KR" altLang="en-US" sz="1100" dirty="0">
                        <a:effectLst/>
                        <a:latin typeface="Open Sans"/>
                      </a:endParaRP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PC, 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PS4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, 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XBOX ONE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14250"/>
                  </a:ext>
                </a:extLst>
              </a:tr>
              <a:tr h="54575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출시</a:t>
                      </a:r>
                      <a:endParaRPr lang="ko-KR" altLang="en-US" sz="1100" dirty="0">
                        <a:effectLst/>
                        <a:latin typeface="Open Sans"/>
                      </a:endParaRP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PC: 2016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일</a:t>
                      </a:r>
                      <a:b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PS4: 2017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일</a:t>
                      </a:r>
                      <a:b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XBOX ONE: 2017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17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일</a:t>
                      </a: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50772"/>
                  </a:ext>
                </a:extLst>
              </a:tr>
              <a:tr h="2196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장르</a:t>
                      </a:r>
                      <a:endParaRPr lang="ko-KR" altLang="en-US" sz="1100" dirty="0">
                        <a:effectLst/>
                        <a:latin typeface="Open Sans"/>
                      </a:endParaRP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메트로배니아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69339"/>
                  </a:ext>
                </a:extLst>
              </a:tr>
              <a:tr h="4393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엔진</a:t>
                      </a:r>
                      <a:endParaRPr lang="ko-KR" altLang="en-US" sz="1100" dirty="0">
                        <a:effectLst/>
                        <a:latin typeface="Open Sans"/>
                      </a:endParaRP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게임메이커 스튜디오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56614" marR="56614" marT="28307" marB="28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39465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BB8CEDA-B94A-4F56-B3D8-9DEE92676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41" y="1023336"/>
            <a:ext cx="7422235" cy="3469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062D4-A470-469B-83FE-9E7BE9E17FC5}"/>
              </a:ext>
            </a:extLst>
          </p:cNvPr>
          <p:cNvSpPr txBox="1"/>
          <p:nvPr/>
        </p:nvSpPr>
        <p:spPr>
          <a:xfrm>
            <a:off x="2245889" y="438561"/>
            <a:ext cx="770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제작게임 </a:t>
            </a:r>
            <a:r>
              <a:rPr lang="en-US" altLang="ko-KR" sz="3200" dirty="0"/>
              <a:t> [</a:t>
            </a:r>
            <a:r>
              <a:rPr lang="ko-KR" altLang="en-US" sz="3200" dirty="0" err="1"/>
              <a:t>모모도라</a:t>
            </a:r>
            <a:r>
              <a:rPr lang="ko-KR" altLang="en-US" sz="3200" dirty="0"/>
              <a:t> </a:t>
            </a:r>
            <a:r>
              <a:rPr lang="en-US" altLang="ko-KR" sz="3200" dirty="0"/>
              <a:t>: </a:t>
            </a:r>
            <a:r>
              <a:rPr lang="ko-KR" altLang="en-US" sz="3200" dirty="0"/>
              <a:t>달의 진혼곡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5344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D2C80-ECF9-4232-9E5B-F660666A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구현 내용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418B523E-44DF-4CC0-B101-F0B18CB1D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14" y="1965960"/>
            <a:ext cx="8122723" cy="4038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8C429-E652-437C-8983-CBB919E403A3}"/>
              </a:ext>
            </a:extLst>
          </p:cNvPr>
          <p:cNvSpPr txBox="1"/>
          <p:nvPr/>
        </p:nvSpPr>
        <p:spPr>
          <a:xfrm>
            <a:off x="486561" y="2382473"/>
            <a:ext cx="30955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처음 목표는 다양한 플레이어의 상태를 최대한으로 구현을 해보고자 했습니다만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실제 게임상 존재하는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42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개의 상태 중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23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개의 상태만 구현이 되어있습니다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5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0125C-CE84-4B3B-A3AA-614FC350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기본지형 외 다양한 지형과의 상호작용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AA73A93-D8BF-466D-8CDF-B369FE5EE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84" y="1965960"/>
            <a:ext cx="2082540" cy="252698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6F0D22-FECD-426D-AE70-3A98D83B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56" y="1965960"/>
            <a:ext cx="2501587" cy="30222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D6D786-A554-4466-AD6B-17713D316F9B}"/>
              </a:ext>
            </a:extLst>
          </p:cNvPr>
          <p:cNvSpPr txBox="1"/>
          <p:nvPr/>
        </p:nvSpPr>
        <p:spPr>
          <a:xfrm>
            <a:off x="6096000" y="1904301"/>
            <a:ext cx="53102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나무로 된 다리지형 같은 경우</a:t>
            </a:r>
            <a:r>
              <a:rPr lang="en-US" altLang="ko-KR" sz="2800" dirty="0"/>
              <a:t>, </a:t>
            </a:r>
            <a:r>
              <a:rPr lang="ko-KR" altLang="en-US" sz="2800" dirty="0"/>
              <a:t>플레이어의 좌우 쪽에서 오는 충돌과 위로 올라가는 충돌은 모두 무시하며 위에서 아래로 내려오는 충돌만 처리가 되어있습니다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추가적으로 나무다리 위에서 ↓ </a:t>
            </a:r>
            <a:r>
              <a:rPr lang="en-US" altLang="ko-KR" sz="2800" dirty="0"/>
              <a:t>+ A(</a:t>
            </a:r>
            <a:r>
              <a:rPr lang="ko-KR" altLang="en-US" sz="2800" dirty="0"/>
              <a:t>점프 키</a:t>
            </a:r>
            <a:r>
              <a:rPr lang="en-US" altLang="ko-KR" sz="2800" dirty="0"/>
              <a:t>)</a:t>
            </a:r>
            <a:r>
              <a:rPr lang="ko-KR" altLang="en-US" sz="2800" dirty="0"/>
              <a:t>를 누를 시 아래로 내려 갈수도  있습니다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486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BC3AEE-E684-452E-861D-95714E84C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58" y="2269987"/>
            <a:ext cx="4618169" cy="212079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6E5D5A-51A9-462B-A479-68C57825A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91" y="2510148"/>
            <a:ext cx="1864174" cy="3690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82411C-52EC-485B-995E-740A3FABD0EC}"/>
              </a:ext>
            </a:extLst>
          </p:cNvPr>
          <p:cNvSpPr txBox="1"/>
          <p:nvPr/>
        </p:nvSpPr>
        <p:spPr>
          <a:xfrm>
            <a:off x="6385359" y="4520901"/>
            <a:ext cx="4618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가시 오브젝트의 경우는 플레이어가 닿으면 바로 즉사를 하게 돼있습니다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1F527-3BE0-426E-917B-4FE100BAA8CC}"/>
              </a:ext>
            </a:extLst>
          </p:cNvPr>
          <p:cNvSpPr txBox="1"/>
          <p:nvPr/>
        </p:nvSpPr>
        <p:spPr>
          <a:xfrm>
            <a:off x="1086705" y="3536016"/>
            <a:ext cx="25481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사다리를 통하여 위아래로 이동을 할 수 있습니다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E68084D-E0E6-43F3-A857-7233B979D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34" y="634767"/>
            <a:ext cx="9875520" cy="135636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기본지형 외 다양한 지형과의 상호작용</a:t>
            </a:r>
          </a:p>
        </p:txBody>
      </p:sp>
    </p:spTree>
    <p:extLst>
      <p:ext uri="{BB962C8B-B14F-4D97-AF65-F5344CB8AC3E}">
        <p14:creationId xmlns:p14="http://schemas.microsoft.com/office/powerpoint/2010/main" val="311673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DDFA18-16CC-4A9B-A29C-48DA2DA96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2" y="3741541"/>
            <a:ext cx="6961188" cy="24613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360C77-1E2A-4570-A993-69BBC644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" y="870186"/>
            <a:ext cx="6961189" cy="261753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9E6796F-C813-498D-B0E4-6B577C9A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-61812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기본지형 외 다양한 지형과의 상호작용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4C373-BAEF-4D83-AAEE-92D2C769A395}"/>
              </a:ext>
            </a:extLst>
          </p:cNvPr>
          <p:cNvSpPr txBox="1"/>
          <p:nvPr/>
        </p:nvSpPr>
        <p:spPr>
          <a:xfrm>
            <a:off x="7771002" y="1225565"/>
            <a:ext cx="38505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오브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(Orb)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 오브젝트는 게임 진행 중 길이 막힐 경우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플레이어의 공격으로 활성화 시킬 수 있는데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 활성화가 되면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막혀 있던 길이 생기게 되는 식입니다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93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82C6580-69FB-4AB6-ACB0-985A1D07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66987"/>
            <a:ext cx="9875520" cy="135636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몬스터의 </a:t>
            </a:r>
            <a:r>
              <a:rPr lang="en-US" altLang="ko-KR" dirty="0">
                <a:solidFill>
                  <a:schemeClr val="tx1"/>
                </a:solidFill>
              </a:rPr>
              <a:t>FSM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4409D38-E19B-4356-889D-7AB813079836}"/>
              </a:ext>
            </a:extLst>
          </p:cNvPr>
          <p:cNvSpPr/>
          <p:nvPr/>
        </p:nvSpPr>
        <p:spPr>
          <a:xfrm>
            <a:off x="3781720" y="2414394"/>
            <a:ext cx="1375824" cy="232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r>
              <a:rPr lang="en-US" altLang="ko-KR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1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03DE60-8733-4B9E-90EB-1C7987D0D095}"/>
              </a:ext>
            </a:extLst>
          </p:cNvPr>
          <p:cNvSpPr/>
          <p:nvPr/>
        </p:nvSpPr>
        <p:spPr>
          <a:xfrm>
            <a:off x="2386892" y="2459718"/>
            <a:ext cx="1465943" cy="827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배회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D6820E-B72F-4CED-91DB-3AFB44D8F27B}"/>
              </a:ext>
            </a:extLst>
          </p:cNvPr>
          <p:cNvSpPr/>
          <p:nvPr/>
        </p:nvSpPr>
        <p:spPr>
          <a:xfrm>
            <a:off x="5139843" y="2463661"/>
            <a:ext cx="1465943" cy="827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추적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4FAA45E-F5A1-454E-829A-DEB4E37994B3}"/>
              </a:ext>
            </a:extLst>
          </p:cNvPr>
          <p:cNvCxnSpPr>
            <a:cxnSpLocks/>
          </p:cNvCxnSpPr>
          <p:nvPr/>
        </p:nvCxnSpPr>
        <p:spPr>
          <a:xfrm>
            <a:off x="3852835" y="2789486"/>
            <a:ext cx="1287008" cy="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91FB797-A1E3-409F-994B-31AB4CE288EE}"/>
              </a:ext>
            </a:extLst>
          </p:cNvPr>
          <p:cNvSpPr/>
          <p:nvPr/>
        </p:nvSpPr>
        <p:spPr>
          <a:xfrm>
            <a:off x="6589008" y="2398662"/>
            <a:ext cx="1375824" cy="232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r>
              <a:rPr lang="en-US" altLang="ko-KR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1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B9D78C0-3C72-415E-B71F-E6C8B943894F}"/>
              </a:ext>
            </a:extLst>
          </p:cNvPr>
          <p:cNvSpPr/>
          <p:nvPr/>
        </p:nvSpPr>
        <p:spPr>
          <a:xfrm>
            <a:off x="7908959" y="2459718"/>
            <a:ext cx="1465943" cy="827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공격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0C48FC0-9988-423B-999B-F0A3CCF437F0}"/>
              </a:ext>
            </a:extLst>
          </p:cNvPr>
          <p:cNvCxnSpPr>
            <a:cxnSpLocks/>
          </p:cNvCxnSpPr>
          <p:nvPr/>
        </p:nvCxnSpPr>
        <p:spPr>
          <a:xfrm>
            <a:off x="6589008" y="2823041"/>
            <a:ext cx="131995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3357BD-5FA4-4E3B-8369-60FA0A357231}"/>
              </a:ext>
            </a:extLst>
          </p:cNvPr>
          <p:cNvSpPr/>
          <p:nvPr/>
        </p:nvSpPr>
        <p:spPr>
          <a:xfrm>
            <a:off x="3805262" y="3113855"/>
            <a:ext cx="1375824" cy="232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r>
              <a:rPr lang="en-US" altLang="ko-KR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lang="ko-KR" altLang="en-US" sz="1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2F6CDF5C-BEE0-4A9C-B84D-489B820F0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104966"/>
              </p:ext>
            </p:extLst>
          </p:nvPr>
        </p:nvGraphicFramePr>
        <p:xfrm>
          <a:off x="2032000" y="4100430"/>
          <a:ext cx="8128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67202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이벤트 </a:t>
                      </a:r>
                      <a:r>
                        <a:rPr lang="en-US" altLang="ko-KR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 : </a:t>
                      </a:r>
                      <a:r>
                        <a:rPr lang="ko-KR" altLang="en-US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몬스터의 시야안에 플레이어가 들어옴</a:t>
                      </a:r>
                      <a:r>
                        <a:rPr lang="en-US" altLang="ko-KR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96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이벤트 </a:t>
                      </a:r>
                      <a:r>
                        <a:rPr lang="en-US" altLang="ko-KR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 : </a:t>
                      </a:r>
                      <a:r>
                        <a:rPr lang="ko-KR" altLang="en-US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공격 사거리안에 플레이어가 들어옴</a:t>
                      </a:r>
                      <a:r>
                        <a:rPr lang="en-US" altLang="ko-KR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이벤트 </a:t>
                      </a:r>
                      <a:r>
                        <a:rPr lang="en-US" altLang="ko-KR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 : </a:t>
                      </a:r>
                      <a:r>
                        <a:rPr lang="ko-KR" altLang="en-US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플레이어가 공격범위 밖에 있음</a:t>
                      </a:r>
                      <a:r>
                        <a:rPr lang="en-US" altLang="ko-KR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r>
                        <a:rPr lang="ko-KR" altLang="en-US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5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이벤트 </a:t>
                      </a:r>
                      <a:r>
                        <a:rPr lang="en-US" altLang="ko-KR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 : </a:t>
                      </a:r>
                      <a:r>
                        <a:rPr lang="ko-KR" altLang="en-US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플레이어가 몬스터의 구역을 벗어남</a:t>
                      </a:r>
                      <a:r>
                        <a:rPr lang="en-US" altLang="ko-KR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618822"/>
                  </a:ext>
                </a:extLst>
              </a:tr>
            </a:tbl>
          </a:graphicData>
        </a:graphic>
      </p:graphicFrame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70918A0-133A-43CF-97B3-EFF0A1E20B79}"/>
              </a:ext>
            </a:extLst>
          </p:cNvPr>
          <p:cNvCxnSpPr>
            <a:cxnSpLocks/>
          </p:cNvCxnSpPr>
          <p:nvPr/>
        </p:nvCxnSpPr>
        <p:spPr>
          <a:xfrm flipH="1" flipV="1">
            <a:off x="3831857" y="2946863"/>
            <a:ext cx="1209926" cy="8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D63E10A-16FC-48FE-B1E5-5E01A409F173}"/>
              </a:ext>
            </a:extLst>
          </p:cNvPr>
          <p:cNvCxnSpPr>
            <a:cxnSpLocks/>
          </p:cNvCxnSpPr>
          <p:nvPr/>
        </p:nvCxnSpPr>
        <p:spPr>
          <a:xfrm flipH="1" flipV="1">
            <a:off x="6597397" y="2967948"/>
            <a:ext cx="1295397" cy="4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C052578-8414-49E1-88B5-566E19C930A2}"/>
              </a:ext>
            </a:extLst>
          </p:cNvPr>
          <p:cNvSpPr/>
          <p:nvPr/>
        </p:nvSpPr>
        <p:spPr>
          <a:xfrm>
            <a:off x="6578707" y="3105918"/>
            <a:ext cx="1375824" cy="232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r>
              <a:rPr lang="en-US" altLang="ko-KR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1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315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내용 개체 틀 4">
            <a:extLst>
              <a:ext uri="{FF2B5EF4-FFF2-40B4-BE49-F238E27FC236}">
                <a16:creationId xmlns:a16="http://schemas.microsoft.com/office/drawing/2014/main" id="{D646A11A-B628-4279-8459-6898A4D4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2554721"/>
            <a:ext cx="3826603" cy="2184052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E9E7CF13-BF47-42E1-8A12-B0F493896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66987"/>
            <a:ext cx="9875520" cy="135636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</a:rPr>
              <a:t>몬스터의 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FSM</a:t>
            </a:r>
            <a:endParaRPr lang="ko-KR" altLang="en-US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A196B7-C49E-4C37-ABF4-5E8476960406}"/>
              </a:ext>
            </a:extLst>
          </p:cNvPr>
          <p:cNvSpPr txBox="1"/>
          <p:nvPr/>
        </p:nvSpPr>
        <p:spPr>
          <a:xfrm>
            <a:off x="5360564" y="2691859"/>
            <a:ext cx="58806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번 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FSM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같은 경우는 몬스터가 플레이어의 원거리 공격에 반응하지 않아서 취약하다고 </a:t>
            </a:r>
            <a:endParaRPr lang="en-US" altLang="ko-KR" sz="3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</a:rPr>
              <a:t>볼 수 있습니다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3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5CBD87-7BCB-49B1-B60C-9CFF536B1DE0}"/>
              </a:ext>
            </a:extLst>
          </p:cNvPr>
          <p:cNvSpPr txBox="1"/>
          <p:nvPr/>
        </p:nvSpPr>
        <p:spPr>
          <a:xfrm>
            <a:off x="1158240" y="4974672"/>
            <a:ext cx="420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번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FSM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몬스터의 원거리 피격상태</a:t>
            </a:r>
          </a:p>
        </p:txBody>
      </p:sp>
    </p:spTree>
    <p:extLst>
      <p:ext uri="{BB962C8B-B14F-4D97-AF65-F5344CB8AC3E}">
        <p14:creationId xmlns:p14="http://schemas.microsoft.com/office/powerpoint/2010/main" val="21973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AEB9A71-85DD-4CA9-8779-9D415CA5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66987"/>
            <a:ext cx="9875520" cy="135636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</a:rPr>
              <a:t>몬스터의 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번 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FSM</a:t>
            </a:r>
            <a:endParaRPr lang="ko-KR" altLang="en-US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BD04F9-F1ED-4B71-90D8-3BBD265A3A38}"/>
              </a:ext>
            </a:extLst>
          </p:cNvPr>
          <p:cNvSpPr/>
          <p:nvPr/>
        </p:nvSpPr>
        <p:spPr>
          <a:xfrm>
            <a:off x="3873065" y="1529250"/>
            <a:ext cx="1375824" cy="232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r>
              <a:rPr lang="en-US" altLang="ko-KR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1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D8E368-4DB7-4D57-B3E6-D9244B26C846}"/>
              </a:ext>
            </a:extLst>
          </p:cNvPr>
          <p:cNvSpPr/>
          <p:nvPr/>
        </p:nvSpPr>
        <p:spPr>
          <a:xfrm>
            <a:off x="1536708" y="2482578"/>
            <a:ext cx="1465943" cy="827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배회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461954-D6BD-454C-9F0A-7734423018C6}"/>
              </a:ext>
            </a:extLst>
          </p:cNvPr>
          <p:cNvSpPr/>
          <p:nvPr/>
        </p:nvSpPr>
        <p:spPr>
          <a:xfrm>
            <a:off x="6297524" y="2480239"/>
            <a:ext cx="1465943" cy="827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분노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F0449D-8A02-4B17-AA43-3E21E3F19EED}"/>
              </a:ext>
            </a:extLst>
          </p:cNvPr>
          <p:cNvSpPr/>
          <p:nvPr/>
        </p:nvSpPr>
        <p:spPr>
          <a:xfrm>
            <a:off x="9066640" y="2476296"/>
            <a:ext cx="1465943" cy="827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A76BAF-9FB1-48E2-8C17-006F2585B48C}"/>
              </a:ext>
            </a:extLst>
          </p:cNvPr>
          <p:cNvSpPr/>
          <p:nvPr/>
        </p:nvSpPr>
        <p:spPr>
          <a:xfrm>
            <a:off x="2811153" y="3232959"/>
            <a:ext cx="1375824" cy="232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r>
              <a:rPr lang="en-US" altLang="ko-KR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endParaRPr lang="ko-KR" altLang="en-US" sz="1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36500A-7A62-4C74-A8D1-EDCE941DB456}"/>
              </a:ext>
            </a:extLst>
          </p:cNvPr>
          <p:cNvCxnSpPr>
            <a:cxnSpLocks/>
          </p:cNvCxnSpPr>
          <p:nvPr/>
        </p:nvCxnSpPr>
        <p:spPr>
          <a:xfrm flipH="1">
            <a:off x="2992958" y="2998352"/>
            <a:ext cx="104214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2C0F5136-A6C4-4025-957D-7A75D4F10A26}"/>
              </a:ext>
            </a:extLst>
          </p:cNvPr>
          <p:cNvSpPr/>
          <p:nvPr/>
        </p:nvSpPr>
        <p:spPr>
          <a:xfrm>
            <a:off x="4049580" y="2495336"/>
            <a:ext cx="1465943" cy="827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복귀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6B5329E-45CD-4C88-AEFA-0DD8D07A0CD9}"/>
              </a:ext>
            </a:extLst>
          </p:cNvPr>
          <p:cNvCxnSpPr>
            <a:cxnSpLocks/>
          </p:cNvCxnSpPr>
          <p:nvPr/>
        </p:nvCxnSpPr>
        <p:spPr>
          <a:xfrm flipH="1">
            <a:off x="5452844" y="3058473"/>
            <a:ext cx="8902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885401F-BE38-44F1-86DF-1A3EBE28920D}"/>
              </a:ext>
            </a:extLst>
          </p:cNvPr>
          <p:cNvCxnSpPr>
            <a:cxnSpLocks/>
          </p:cNvCxnSpPr>
          <p:nvPr/>
        </p:nvCxnSpPr>
        <p:spPr>
          <a:xfrm>
            <a:off x="7763467" y="2762098"/>
            <a:ext cx="13031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A248A0-8355-498C-A4ED-7453B0E64E37}"/>
              </a:ext>
            </a:extLst>
          </p:cNvPr>
          <p:cNvCxnSpPr>
            <a:cxnSpLocks/>
          </p:cNvCxnSpPr>
          <p:nvPr/>
        </p:nvCxnSpPr>
        <p:spPr>
          <a:xfrm flipH="1">
            <a:off x="7675927" y="3003482"/>
            <a:ext cx="139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A859A7F-C1D2-4F01-B15E-67A3AE757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12212"/>
              </p:ext>
            </p:extLst>
          </p:nvPr>
        </p:nvGraphicFramePr>
        <p:xfrm>
          <a:off x="2032000" y="3872070"/>
          <a:ext cx="8128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40559116"/>
                    </a:ext>
                  </a:extLst>
                </a:gridCol>
              </a:tblGrid>
              <a:tr h="399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기본적으로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번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FSM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의 모든 속성이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번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FSM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에도 존재합니다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위에 나오는 상태는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번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FSM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에만 존재하는 상태입니다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19049"/>
                  </a:ext>
                </a:extLst>
              </a:tr>
              <a:tr h="2284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이벤트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1 : 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플레이어의 원거리 공격에 피해를 입는다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30519"/>
                  </a:ext>
                </a:extLst>
              </a:tr>
              <a:tr h="2284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이벤트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공격 사거리안에 플레이어가 들어옴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845092"/>
                  </a:ext>
                </a:extLst>
              </a:tr>
              <a:tr h="2284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이벤트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3 : 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플레이어가 공격범위 밖에 있음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600068"/>
                  </a:ext>
                </a:extLst>
              </a:tr>
              <a:tr h="2284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이벤트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4 : 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일정 시간이 경과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12586"/>
                  </a:ext>
                </a:extLst>
              </a:tr>
              <a:tr h="346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+mn-ea"/>
                          <a:ea typeface="+mn-ea"/>
                        </a:rPr>
                        <a:t>이벤트 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5 : 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자신의 구역으로 돌아옴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02899"/>
                  </a:ext>
                </a:extLst>
              </a:tr>
            </a:tbl>
          </a:graphicData>
        </a:graphic>
      </p:graphicFrame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543505EF-3DBB-442E-B0A2-806CBDED4BF7}"/>
              </a:ext>
            </a:extLst>
          </p:cNvPr>
          <p:cNvSpPr/>
          <p:nvPr/>
        </p:nvSpPr>
        <p:spPr>
          <a:xfrm>
            <a:off x="2625754" y="1803633"/>
            <a:ext cx="4018327" cy="721453"/>
          </a:xfrm>
          <a:custGeom>
            <a:avLst/>
            <a:gdLst>
              <a:gd name="connsiteX0" fmla="*/ 0 w 4018327"/>
              <a:gd name="connsiteY0" fmla="*/ 721453 h 721453"/>
              <a:gd name="connsiteX1" fmla="*/ 1937857 w 4018327"/>
              <a:gd name="connsiteY1" fmla="*/ 0 h 721453"/>
              <a:gd name="connsiteX2" fmla="*/ 4018327 w 4018327"/>
              <a:gd name="connsiteY2" fmla="*/ 721453 h 721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8327" h="721453">
                <a:moveTo>
                  <a:pt x="0" y="721453"/>
                </a:moveTo>
                <a:cubicBezTo>
                  <a:pt x="634068" y="360726"/>
                  <a:pt x="1268136" y="0"/>
                  <a:pt x="1937857" y="0"/>
                </a:cubicBezTo>
                <a:cubicBezTo>
                  <a:pt x="2607578" y="0"/>
                  <a:pt x="3614257" y="539691"/>
                  <a:pt x="4018327" y="721453"/>
                </a:cubicBezTo>
              </a:path>
            </a:pathLst>
          </a:custGeom>
          <a:noFill/>
          <a:ln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9283DF0-439B-4F2D-8970-D2573E60B21F}"/>
              </a:ext>
            </a:extLst>
          </p:cNvPr>
          <p:cNvSpPr/>
          <p:nvPr/>
        </p:nvSpPr>
        <p:spPr>
          <a:xfrm>
            <a:off x="5327009" y="3210994"/>
            <a:ext cx="1204618" cy="276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r>
              <a:rPr lang="en-US" altLang="ko-KR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lang="ko-KR" altLang="en-US" sz="1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AC9D92-82E3-4040-A18B-9B39EA49310F}"/>
              </a:ext>
            </a:extLst>
          </p:cNvPr>
          <p:cNvSpPr/>
          <p:nvPr/>
        </p:nvSpPr>
        <p:spPr>
          <a:xfrm>
            <a:off x="7798339" y="2380907"/>
            <a:ext cx="1204618" cy="276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r>
              <a:rPr lang="en-US" altLang="ko-KR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1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22668E-BFD1-49C0-943B-AC8A12ED5823}"/>
              </a:ext>
            </a:extLst>
          </p:cNvPr>
          <p:cNvSpPr/>
          <p:nvPr/>
        </p:nvSpPr>
        <p:spPr>
          <a:xfrm>
            <a:off x="7798339" y="3163948"/>
            <a:ext cx="1204618" cy="276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r>
              <a:rPr lang="en-US" altLang="ko-KR" sz="16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1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10637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기본</Template>
  <TotalTime>180</TotalTime>
  <Words>342</Words>
  <Application>Microsoft Office PowerPoint</Application>
  <PresentationFormat>와이드스크린</PresentationFormat>
  <Paragraphs>60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Open Sans</vt:lpstr>
      <vt:lpstr>굴림</vt:lpstr>
      <vt:lpstr>맑은 고딕</vt:lpstr>
      <vt:lpstr>Corbel</vt:lpstr>
      <vt:lpstr>기본</vt:lpstr>
      <vt:lpstr> AI 게임 발표  35기 이찬규 </vt:lpstr>
      <vt:lpstr>PowerPoint 프레젠테이션</vt:lpstr>
      <vt:lpstr>구현 내용</vt:lpstr>
      <vt:lpstr>기본지형 외 다양한 지형과의 상호작용</vt:lpstr>
      <vt:lpstr>기본지형 외 다양한 지형과의 상호작용</vt:lpstr>
      <vt:lpstr>기본지형 외 다양한 지형과의 상호작용</vt:lpstr>
      <vt:lpstr>몬스터의 FSM</vt:lpstr>
      <vt:lpstr>몬스터의 FSM</vt:lpstr>
      <vt:lpstr>몬스터의 2번 FSM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35기 이찬규 API 2D게임</dc:title>
  <dc:creator>a</dc:creator>
  <cp:lastModifiedBy>36</cp:lastModifiedBy>
  <cp:revision>15</cp:revision>
  <dcterms:created xsi:type="dcterms:W3CDTF">2018-09-06T15:14:05Z</dcterms:created>
  <dcterms:modified xsi:type="dcterms:W3CDTF">2018-09-21T09:36:19Z</dcterms:modified>
</cp:coreProperties>
</file>